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xml" ContentType="application/xml"/>
  <Override PartName="/ppt/theme/theme1.xml" ContentType="application/vnd.openxmlformats-officedocument.theme+xml"/>
  <Override PartName="/ppt/theme/theme2.xml" ContentType="application/vnd.openxmlformats-officedocument.them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2" Type="http://schemas.openxmlformats.org/officeDocument/2006/relationships/custom-properties" Target="docProps/custom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5143500" cx="9144000"/>
  <p:notesSz cx="6858000" cy="9144000"/>
  <p:embeddedFontLst>
    <p:embeddedFont>
      <p:font typeface="Roboto"/>
      <p:regular r:id="rId13"/>
      <p:bold r:id="rId14"/>
      <p:italic r:id="rId15"/>
      <p:boldItalic r:id="rId16"/>
    </p:embeddedFont>
    <p:embeddedFont>
      <p:font typeface="EB Garamond Medium"/>
      <p:regular r:id="rId17"/>
      <p:bold r:id="rId18"/>
      <p:italic r:id="rId19"/>
      <p:boldItalic r:id="rId20"/>
    </p:embeddedFont>
    <p:embeddedFont>
      <p:font typeface="EB Garamond SemiBold"/>
      <p:regular r:id="rId21"/>
      <p:bold r:id="rId22"/>
      <p:italic r:id="rId23"/>
      <p:boldItalic r:id="rId24"/>
    </p:embeddedFont>
    <p:embeddedFont>
      <p:font typeface="EB Garamond"/>
      <p:regular r:id="rId25"/>
      <p:bold r:id="rId26"/>
      <p:italic r:id="rId27"/>
      <p:boldItalic r:id="rId28"/>
    </p:embeddedFont>
    <p:embeddedFont>
      <p:font typeface="Merriweather"/>
      <p:regular r:id="rId29"/>
      <p:bold r:id="rId30"/>
      <p:italic r:id="rId31"/>
      <p:boldItalic r:id="rId32"/>
    </p:embeddedFont>
    <p:embeddedFont>
      <p:font typeface="Open Sans"/>
      <p:regular r:id="rId33"/>
      <p:bold r:id="rId34"/>
      <p:italic r:id="rId35"/>
      <p:boldItalic r:id="rId3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EBGaramond-bold.fntdata"/><Relationship Id="rId13" Type="http://schemas.openxmlformats.org/officeDocument/2006/relationships/font" Target="fonts/Roboto-regular.fntdata"/><Relationship Id="rId18" Type="http://schemas.openxmlformats.org/officeDocument/2006/relationships/font" Target="fonts/EBGaramondMedium-bold.fntdata"/><Relationship Id="rId39" Type="http://schemas.openxmlformats.org/officeDocument/2006/relationships/customXml" Target="../customXml/item3.xml"/><Relationship Id="rId21" Type="http://schemas.openxmlformats.org/officeDocument/2006/relationships/font" Target="fonts/EBGaramondSemiBold-regular.fntdata"/><Relationship Id="rId34" Type="http://schemas.openxmlformats.org/officeDocument/2006/relationships/font" Target="fonts/OpenSans-bold.fntdata"/><Relationship Id="rId25" Type="http://schemas.openxmlformats.org/officeDocument/2006/relationships/font" Target="fonts/EBGaramond-regular.fntdata"/><Relationship Id="rId7" Type="http://schemas.openxmlformats.org/officeDocument/2006/relationships/slide" Target="slides/slide2.xml"/><Relationship Id="rId33" Type="http://schemas.openxmlformats.org/officeDocument/2006/relationships/font" Target="fonts/OpenSans-regular.fntdata"/><Relationship Id="rId12" Type="http://schemas.openxmlformats.org/officeDocument/2006/relationships/slide" Target="slides/slide7.xml"/><Relationship Id="rId17" Type="http://schemas.openxmlformats.org/officeDocument/2006/relationships/font" Target="fonts/EBGaramondMedium-regular.fntdata"/><Relationship Id="rId38" Type="http://schemas.openxmlformats.org/officeDocument/2006/relationships/customXml" Target="../customXml/item2.xml"/><Relationship Id="rId20" Type="http://schemas.openxmlformats.org/officeDocument/2006/relationships/font" Target="fonts/EBGaramondMedium-boldItalic.fntdata"/><Relationship Id="rId2" Type="http://schemas.openxmlformats.org/officeDocument/2006/relationships/viewProps" Target="viewProps.xml"/><Relationship Id="rId29" Type="http://schemas.openxmlformats.org/officeDocument/2006/relationships/font" Target="fonts/Merriweather-regular.fntdata"/><Relationship Id="rId16" Type="http://schemas.openxmlformats.org/officeDocument/2006/relationships/font" Target="fonts/Roboto-boldItalic.fntdata"/><Relationship Id="rId24" Type="http://schemas.openxmlformats.org/officeDocument/2006/relationships/font" Target="fonts/EBGaramondSemiBold-boldItalic.fntdata"/><Relationship Id="rId1" Type="http://schemas.openxmlformats.org/officeDocument/2006/relationships/theme" Target="theme/theme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32" Type="http://schemas.openxmlformats.org/officeDocument/2006/relationships/font" Target="fonts/Merriweather-boldItalic.fntdata"/><Relationship Id="rId37" Type="http://schemas.openxmlformats.org/officeDocument/2006/relationships/customXml" Target="../customXml/item1.xml"/><Relationship Id="rId23" Type="http://schemas.openxmlformats.org/officeDocument/2006/relationships/font" Target="fonts/EBGaramondSemiBold-italic.fntdata"/><Relationship Id="rId28" Type="http://schemas.openxmlformats.org/officeDocument/2006/relationships/font" Target="fonts/EBGaramond-boldItalic.fntdata"/><Relationship Id="rId5" Type="http://schemas.openxmlformats.org/officeDocument/2006/relationships/notesMaster" Target="notesMasters/notesMaster1.xml"/><Relationship Id="rId15" Type="http://schemas.openxmlformats.org/officeDocument/2006/relationships/font" Target="fonts/Roboto-italic.fntdata"/><Relationship Id="rId36" Type="http://schemas.openxmlformats.org/officeDocument/2006/relationships/font" Target="fonts/OpenSans-boldItalic.fntdata"/><Relationship Id="rId31" Type="http://schemas.openxmlformats.org/officeDocument/2006/relationships/font" Target="fonts/Merriweather-italic.fntdata"/><Relationship Id="rId10" Type="http://schemas.openxmlformats.org/officeDocument/2006/relationships/slide" Target="slides/slide5.xml"/><Relationship Id="rId19" Type="http://schemas.openxmlformats.org/officeDocument/2006/relationships/font" Target="fonts/EBGaramondMedium-italic.fntdata"/><Relationship Id="rId22" Type="http://schemas.openxmlformats.org/officeDocument/2006/relationships/font" Target="fonts/EBGaramondSemiBold-bold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7" Type="http://schemas.openxmlformats.org/officeDocument/2006/relationships/font" Target="fonts/EBGaramond-italic.fntdata"/><Relationship Id="rId30" Type="http://schemas.openxmlformats.org/officeDocument/2006/relationships/font" Target="fonts/Merriweather-bold.fntdata"/><Relationship Id="rId35" Type="http://schemas.openxmlformats.org/officeDocument/2006/relationships/font" Target="fonts/OpenSans-italic.fntdata"/><Relationship Id="rId14" Type="http://schemas.openxmlformats.org/officeDocument/2006/relationships/font" Target="fonts/Roboto-bold.fntdata"/><Relationship Id="rId8" Type="http://schemas.openxmlformats.org/officeDocument/2006/relationships/slide" Target="slides/slide3.xml"/><Relationship Id="rId3" Type="http://schemas.openxmlformats.org/officeDocument/2006/relationships/presProps" Target="presProps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337b61ca77f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337b61ca77f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Google Shape;80;g337b61ca77f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Google Shape;81;g337b61ca77f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337b61ca77f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337b61ca77f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337b61ca77f_0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337b61ca77f_0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37b61ca77f_0_41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37b61ca77f_0_41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37b61ca77f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37b61ca77f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25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1878560"/>
            <a:ext cx="4242600" cy="738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None/>
              <a:defRPr sz="1600"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bg>
      <p:bgPr>
        <a:solidFill>
          <a:schemeClr val="dk1"/>
        </a:solid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hasCustomPrompt="1" type="title"/>
          </p:nvPr>
        </p:nvSpPr>
        <p:spPr>
          <a:xfrm>
            <a:off x="311750" y="831175"/>
            <a:ext cx="5334900" cy="12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000"/>
              <a:buNone/>
              <a:defRPr sz="10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6" name="Google Shape;56;p11"/>
          <p:cNvSpPr txBox="1"/>
          <p:nvPr>
            <p:ph idx="1" type="body"/>
          </p:nvPr>
        </p:nvSpPr>
        <p:spPr>
          <a:xfrm>
            <a:off x="311700" y="2121425"/>
            <a:ext cx="5334900" cy="94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accent3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/>
          <p:nvPr/>
        </p:nvSpPr>
        <p:spPr>
          <a:xfrm>
            <a:off x="0" y="48099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</p:sp>
      <p:sp>
        <p:nvSpPr>
          <p:cNvPr id="16" name="Google Shape;16;p3"/>
          <p:cNvSpPr/>
          <p:nvPr/>
        </p:nvSpPr>
        <p:spPr>
          <a:xfrm>
            <a:off x="0" y="0"/>
            <a:ext cx="9144250" cy="4398100"/>
          </a:xfrm>
          <a:custGeom>
            <a:rect b="b" l="l" r="r" t="t"/>
            <a:pathLst>
              <a:path extrusionOk="0" h="175924" w="365770">
                <a:moveTo>
                  <a:pt x="0" y="0"/>
                </a:moveTo>
                <a:lnTo>
                  <a:pt x="365770" y="0"/>
                </a:lnTo>
                <a:lnTo>
                  <a:pt x="365760" y="70914"/>
                </a:lnTo>
                <a:lnTo>
                  <a:pt x="0" y="175924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17" name="Google Shape;17;p3"/>
          <p:cNvSpPr txBox="1"/>
          <p:nvPr>
            <p:ph type="title"/>
          </p:nvPr>
        </p:nvSpPr>
        <p:spPr>
          <a:xfrm>
            <a:off x="311700" y="539725"/>
            <a:ext cx="8520600" cy="1282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8" name="Google Shape;18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/>
          <p:nvPr/>
        </p:nvSpPr>
        <p:spPr>
          <a:xfrm>
            <a:off x="0" y="0"/>
            <a:ext cx="4314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" name="Google Shape;21;p4"/>
          <p:cNvSpPr/>
          <p:nvPr/>
        </p:nvSpPr>
        <p:spPr>
          <a:xfrm>
            <a:off x="0" y="44125"/>
            <a:ext cx="4313625" cy="4399375"/>
          </a:xfrm>
          <a:custGeom>
            <a:rect b="b" l="l" r="r" t="t"/>
            <a:pathLst>
              <a:path extrusionOk="0" h="175975" w="172545">
                <a:moveTo>
                  <a:pt x="0" y="157"/>
                </a:moveTo>
                <a:lnTo>
                  <a:pt x="172419" y="0"/>
                </a:lnTo>
                <a:lnTo>
                  <a:pt x="172545" y="126541"/>
                </a:lnTo>
                <a:lnTo>
                  <a:pt x="0" y="175975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2" name="Google Shape;22;p4"/>
          <p:cNvSpPr/>
          <p:nvPr/>
        </p:nvSpPr>
        <p:spPr>
          <a:xfrm>
            <a:off x="-125" y="0"/>
            <a:ext cx="4316900" cy="4395600"/>
          </a:xfrm>
          <a:custGeom>
            <a:rect b="b" l="l" r="r" t="t"/>
            <a:pathLst>
              <a:path extrusionOk="0" h="175824" w="172676">
                <a:moveTo>
                  <a:pt x="0" y="6"/>
                </a:moveTo>
                <a:lnTo>
                  <a:pt x="172676" y="0"/>
                </a:lnTo>
                <a:lnTo>
                  <a:pt x="172562" y="126442"/>
                </a:lnTo>
                <a:lnTo>
                  <a:pt x="0" y="175824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</p:sp>
      <p:sp>
        <p:nvSpPr>
          <p:cNvPr id="23" name="Google Shape;23;p4"/>
          <p:cNvSpPr txBox="1"/>
          <p:nvPr>
            <p:ph type="title"/>
          </p:nvPr>
        </p:nvSpPr>
        <p:spPr>
          <a:xfrm>
            <a:off x="311725" y="500925"/>
            <a:ext cx="3706500" cy="2508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" name="Google Shape;24;p4"/>
          <p:cNvSpPr txBox="1"/>
          <p:nvPr>
            <p:ph idx="1" type="body"/>
          </p:nvPr>
        </p:nvSpPr>
        <p:spPr>
          <a:xfrm>
            <a:off x="4644675" y="500925"/>
            <a:ext cx="4166400" cy="409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25" name="Google Shape;25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5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" name="Google Shape;28;p5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9" name="Google Shape;29;p5"/>
          <p:cNvSpPr txBox="1"/>
          <p:nvPr>
            <p:ph idx="1" type="body"/>
          </p:nvPr>
        </p:nvSpPr>
        <p:spPr>
          <a:xfrm>
            <a:off x="3117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0" name="Google Shape;30;p5"/>
          <p:cNvSpPr txBox="1"/>
          <p:nvPr>
            <p:ph idx="2" type="body"/>
          </p:nvPr>
        </p:nvSpPr>
        <p:spPr>
          <a:xfrm>
            <a:off x="4832400" y="1505700"/>
            <a:ext cx="3999900" cy="307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31" name="Google Shape;31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6"/>
          <p:cNvSpPr/>
          <p:nvPr/>
        </p:nvSpPr>
        <p:spPr>
          <a:xfrm>
            <a:off x="0" y="0"/>
            <a:ext cx="9144000" cy="12771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" name="Google Shape;34;p6"/>
          <p:cNvSpPr txBox="1"/>
          <p:nvPr>
            <p:ph type="title"/>
          </p:nvPr>
        </p:nvSpPr>
        <p:spPr>
          <a:xfrm>
            <a:off x="311725" y="500925"/>
            <a:ext cx="8520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7"/>
          <p:cNvSpPr/>
          <p:nvPr/>
        </p:nvSpPr>
        <p:spPr>
          <a:xfrm>
            <a:off x="0" y="0"/>
            <a:ext cx="37644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" name="Google Shape;38;p7"/>
          <p:cNvSpPr txBox="1"/>
          <p:nvPr>
            <p:ph type="title"/>
          </p:nvPr>
        </p:nvSpPr>
        <p:spPr>
          <a:xfrm>
            <a:off x="311725" y="500925"/>
            <a:ext cx="3127500" cy="182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9" name="Google Shape;39;p7"/>
          <p:cNvSpPr txBox="1"/>
          <p:nvPr>
            <p:ph idx="1" type="body"/>
          </p:nvPr>
        </p:nvSpPr>
        <p:spPr>
          <a:xfrm>
            <a:off x="311700" y="2390650"/>
            <a:ext cx="3127500" cy="229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300"/>
              <a:buChar char="●"/>
              <a:defRPr>
                <a:solidFill>
                  <a:schemeClr val="accent2"/>
                </a:solidFill>
              </a:defRPr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●"/>
              <a:defRPr>
                <a:solidFill>
                  <a:schemeClr val="accent2"/>
                </a:solidFill>
              </a:defRPr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○"/>
              <a:defRPr>
                <a:solidFill>
                  <a:schemeClr val="accent2"/>
                </a:solidFill>
              </a:defRPr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Char char="■"/>
              <a:defRPr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0" name="Google Shape;40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accent3"/>
        </a:solidFill>
      </p:bgPr>
    </p:bg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8"/>
          <p:cNvSpPr txBox="1"/>
          <p:nvPr>
            <p:ph type="title"/>
          </p:nvPr>
        </p:nvSpPr>
        <p:spPr>
          <a:xfrm>
            <a:off x="311675" y="798600"/>
            <a:ext cx="6247800" cy="3546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43" name="Google Shape;43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accent1"/>
                </a:solidFill>
              </a:defRPr>
            </a:lvl1pPr>
            <a:lvl2pPr lvl="1">
              <a:buNone/>
              <a:defRPr>
                <a:solidFill>
                  <a:schemeClr val="accent1"/>
                </a:solidFill>
              </a:defRPr>
            </a:lvl2pPr>
            <a:lvl3pPr lvl="2">
              <a:buNone/>
              <a:defRPr>
                <a:solidFill>
                  <a:schemeClr val="accent1"/>
                </a:solidFill>
              </a:defRPr>
            </a:lvl3pPr>
            <a:lvl4pPr lvl="3">
              <a:buNone/>
              <a:defRPr>
                <a:solidFill>
                  <a:schemeClr val="accent1"/>
                </a:solidFill>
              </a:defRPr>
            </a:lvl4pPr>
            <a:lvl5pPr lvl="4">
              <a:buNone/>
              <a:defRPr>
                <a:solidFill>
                  <a:schemeClr val="accent1"/>
                </a:solidFill>
              </a:defRPr>
            </a:lvl5pPr>
            <a:lvl6pPr lvl="5">
              <a:buNone/>
              <a:defRPr>
                <a:solidFill>
                  <a:schemeClr val="accent1"/>
                </a:solidFill>
              </a:defRPr>
            </a:lvl6pPr>
            <a:lvl7pPr lvl="6">
              <a:buNone/>
              <a:defRPr>
                <a:solidFill>
                  <a:schemeClr val="accent1"/>
                </a:solidFill>
              </a:defRPr>
            </a:lvl7pPr>
            <a:lvl8pPr lvl="7">
              <a:buNone/>
              <a:defRPr>
                <a:solidFill>
                  <a:schemeClr val="accent1"/>
                </a:solidFill>
              </a:defRPr>
            </a:lvl8pPr>
            <a:lvl9pPr lvl="8">
              <a:buNone/>
              <a:defRPr>
                <a:solidFill>
                  <a:schemeClr val="accen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9"/>
          <p:cNvSpPr/>
          <p:nvPr/>
        </p:nvSpPr>
        <p:spPr>
          <a:xfrm>
            <a:off x="0" y="0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" name="Google Shape;46;p9"/>
          <p:cNvSpPr txBox="1"/>
          <p:nvPr>
            <p:ph type="title"/>
          </p:nvPr>
        </p:nvSpPr>
        <p:spPr>
          <a:xfrm>
            <a:off x="311300" y="500925"/>
            <a:ext cx="3704400" cy="204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7" name="Google Shape;47;p9"/>
          <p:cNvSpPr txBox="1"/>
          <p:nvPr>
            <p:ph idx="1" type="subTitle"/>
          </p:nvPr>
        </p:nvSpPr>
        <p:spPr>
          <a:xfrm>
            <a:off x="304800" y="2626725"/>
            <a:ext cx="3704400" cy="92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2"/>
                </a:solidFill>
              </a:defRPr>
            </a:lvl9pPr>
          </a:lstStyle>
          <a:p/>
        </p:txBody>
      </p:sp>
      <p:sp>
        <p:nvSpPr>
          <p:cNvPr id="48" name="Google Shape;48;p9"/>
          <p:cNvSpPr txBox="1"/>
          <p:nvPr>
            <p:ph idx="2" type="body"/>
          </p:nvPr>
        </p:nvSpPr>
        <p:spPr>
          <a:xfrm>
            <a:off x="4879025" y="500925"/>
            <a:ext cx="3954000" cy="4111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spcBef>
                <a:spcPts val="0"/>
              </a:spcBef>
              <a:spcAft>
                <a:spcPts val="0"/>
              </a:spcAft>
              <a:buSzPts val="1300"/>
              <a:buChar char="●"/>
              <a:defRPr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/>
            </a:lvl9pPr>
          </a:lstStyle>
          <a:p/>
        </p:txBody>
      </p:sp>
      <p:sp>
        <p:nvSpPr>
          <p:cNvPr id="49" name="Google Shape;49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0" y="4369000"/>
            <a:ext cx="9144000" cy="7743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" name="Google Shape;52;p10"/>
          <p:cNvSpPr txBox="1"/>
          <p:nvPr>
            <p:ph idx="1" type="body"/>
          </p:nvPr>
        </p:nvSpPr>
        <p:spPr>
          <a:xfrm>
            <a:off x="311700" y="4521400"/>
            <a:ext cx="7979400" cy="460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300"/>
              <a:buFont typeface="Merriweather"/>
              <a:buNone/>
              <a:defRPr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paradigm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Merriweather"/>
              <a:buNone/>
              <a:defRPr sz="2800">
                <a:solidFill>
                  <a:schemeClr val="accent1"/>
                </a:solidFill>
                <a:latin typeface="Merriweather"/>
                <a:ea typeface="Merriweather"/>
                <a:cs typeface="Merriweather"/>
                <a:sym typeface="Merriweather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115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300"/>
              <a:buFont typeface="Roboto"/>
              <a:buChar char="●"/>
              <a:defRPr sz="13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indent="-29845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indent="-29845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indent="-29845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indent="-29845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indent="-29845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indent="-29845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●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indent="-29845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○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indent="-29845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100"/>
              <a:buFont typeface="Roboto"/>
              <a:buChar char="■"/>
              <a:defRPr sz="11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r">
              <a:buNone/>
              <a:defRPr sz="1000">
                <a:solidFill>
                  <a:schemeClr val="dk2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5" Type="http://schemas.openxmlformats.org/officeDocument/2006/relationships/image" Target="../media/image2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Relationship Id="rId4" Type="http://schemas.openxmlformats.org/officeDocument/2006/relationships/image" Target="../media/image10.png"/><Relationship Id="rId5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3"/>
          <p:cNvSpPr txBox="1"/>
          <p:nvPr/>
        </p:nvSpPr>
        <p:spPr>
          <a:xfrm>
            <a:off x="122575" y="623000"/>
            <a:ext cx="6766500" cy="1556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2700">
                <a:solidFill>
                  <a:schemeClr val="dk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«Дуальное обучение в сфере Data Science: преимущества, решения  и инновационные форматы»</a:t>
            </a:r>
            <a:endParaRPr sz="2700">
              <a:solidFill>
                <a:schemeClr val="dk2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 txBox="1"/>
          <p:nvPr>
            <p:ph type="title"/>
          </p:nvPr>
        </p:nvSpPr>
        <p:spPr>
          <a:xfrm>
            <a:off x="311700" y="295600"/>
            <a:ext cx="48216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90000"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45833"/>
              <a:buFont typeface="Arial"/>
              <a:buNone/>
            </a:pPr>
            <a:r>
              <a:rPr lang="ru" sz="2400">
                <a:latin typeface="EB Garamond SemiBold"/>
                <a:ea typeface="EB Garamond SemiBold"/>
                <a:cs typeface="EB Garamond SemiBold"/>
                <a:sym typeface="EB Garamond SemiBold"/>
              </a:rPr>
              <a:t>Преимущества дуального обучения:</a:t>
            </a:r>
            <a:endParaRPr sz="2400"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sp>
        <p:nvSpPr>
          <p:cNvPr id="70" name="Google Shape;70;p14"/>
          <p:cNvSpPr txBox="1"/>
          <p:nvPr>
            <p:ph idx="4294967295" type="body"/>
          </p:nvPr>
        </p:nvSpPr>
        <p:spPr>
          <a:xfrm>
            <a:off x="191550" y="1599475"/>
            <a:ext cx="3945000" cy="256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fontScale="77500"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91666"/>
              <a:buFont typeface="Arial"/>
              <a:buNone/>
            </a:pPr>
            <a:r>
              <a:t/>
            </a:r>
            <a:endParaRPr sz="12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61111"/>
              <a:buFont typeface="Arial"/>
              <a:buNone/>
            </a:pPr>
            <a:r>
              <a:t/>
            </a:r>
            <a:endParaRPr sz="1800">
              <a:solidFill>
                <a:schemeClr val="dk1"/>
              </a:solidFill>
              <a:latin typeface="Roboto"/>
              <a:ea typeface="Roboto"/>
              <a:cs typeface="Roboto"/>
              <a:sym typeface="Roboto"/>
            </a:endParaRPr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EB Garamond SemiBold"/>
              <a:buChar char="➢"/>
            </a:pPr>
            <a:r>
              <a:rPr lang="ru" sz="1800">
                <a:solidFill>
                  <a:schemeClr val="dk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Практический опыт сразу на работе</a:t>
            </a:r>
            <a:endParaRPr sz="1800">
              <a:solidFill>
                <a:schemeClr val="dk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EB Garamond SemiBold"/>
              <a:buChar char="➢"/>
            </a:pPr>
            <a:r>
              <a:rPr lang="ru" sz="1800">
                <a:solidFill>
                  <a:schemeClr val="dk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Развитие навыков решения бизнес-задач</a:t>
            </a:r>
            <a:endParaRPr sz="1800">
              <a:solidFill>
                <a:schemeClr val="dk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EB Garamond SemiBold"/>
              <a:buChar char="➢"/>
            </a:pPr>
            <a:r>
              <a:rPr lang="ru" sz="1800">
                <a:solidFill>
                  <a:schemeClr val="dk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 Быстрая адаптация к требованиям рынка</a:t>
            </a:r>
            <a:endParaRPr sz="1800">
              <a:solidFill>
                <a:schemeClr val="dk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  <a:p>
            <a:pPr indent="-317182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EB Garamond SemiBold"/>
              <a:buChar char="➢"/>
            </a:pPr>
            <a:r>
              <a:rPr lang="ru" sz="1800">
                <a:solidFill>
                  <a:schemeClr val="dk1"/>
                </a:solidFill>
                <a:latin typeface="EB Garamond SemiBold"/>
                <a:ea typeface="EB Garamond SemiBold"/>
                <a:cs typeface="EB Garamond SemiBold"/>
                <a:sym typeface="EB Garamond SemiBold"/>
              </a:rPr>
              <a:t> Инновационные форматы: хакатоны нового поколения</a:t>
            </a:r>
            <a:endParaRPr sz="1800">
              <a:solidFill>
                <a:schemeClr val="dk1"/>
              </a:solidFill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pic>
        <p:nvPicPr>
          <p:cNvPr id="71" name="Google Shape;7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512325" y="2578037"/>
            <a:ext cx="892000" cy="8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191250" y="2578040"/>
            <a:ext cx="892000" cy="89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84000" y="2578038"/>
            <a:ext cx="892000" cy="8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4"/>
          <p:cNvSpPr/>
          <p:nvPr/>
        </p:nvSpPr>
        <p:spPr>
          <a:xfrm rot="-5400000">
            <a:off x="7108825" y="3177538"/>
            <a:ext cx="713100" cy="1719600"/>
          </a:xfrm>
          <a:prstGeom prst="curvedRigh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FFD966"/>
          </a:solidFill>
          <a:ln cap="flat" cmpd="sng" w="9525">
            <a:solidFill>
              <a:srgbClr val="B6D7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" name="Google Shape;75;p14"/>
          <p:cNvSpPr/>
          <p:nvPr/>
        </p:nvSpPr>
        <p:spPr>
          <a:xfrm rot="-5400000">
            <a:off x="5336027" y="3151888"/>
            <a:ext cx="713100" cy="1618500"/>
          </a:xfrm>
          <a:prstGeom prst="curvedRightArrow">
            <a:avLst>
              <a:gd fmla="val 25000" name="adj1"/>
              <a:gd fmla="val 50000" name="adj2"/>
              <a:gd fmla="val 25000" name="adj3"/>
            </a:avLst>
          </a:prstGeom>
          <a:solidFill>
            <a:srgbClr val="FFD966"/>
          </a:solidFill>
          <a:ln cap="flat" cmpd="sng" w="9525">
            <a:solidFill>
              <a:srgbClr val="B6D7A8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6" name="Google Shape;76;p14"/>
          <p:cNvSpPr txBox="1"/>
          <p:nvPr/>
        </p:nvSpPr>
        <p:spPr>
          <a:xfrm>
            <a:off x="4572000" y="1784363"/>
            <a:ext cx="1268400" cy="2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Университет</a:t>
            </a:r>
            <a:endParaRPr>
              <a:solidFill>
                <a:schemeClr val="dk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77" name="Google Shape;77;p14"/>
          <p:cNvSpPr txBox="1"/>
          <p:nvPr/>
        </p:nvSpPr>
        <p:spPr>
          <a:xfrm>
            <a:off x="6213150" y="1784363"/>
            <a:ext cx="825300" cy="2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Студент</a:t>
            </a:r>
            <a:endParaRPr>
              <a:solidFill>
                <a:schemeClr val="dk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78" name="Google Shape;78;p14"/>
          <p:cNvSpPr txBox="1"/>
          <p:nvPr/>
        </p:nvSpPr>
        <p:spPr>
          <a:xfrm>
            <a:off x="7359925" y="1784363"/>
            <a:ext cx="1268400" cy="29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Предприятие</a:t>
            </a:r>
            <a:endParaRPr>
              <a:solidFill>
                <a:schemeClr val="dk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/>
          <p:nvPr>
            <p:ph idx="1" type="body"/>
          </p:nvPr>
        </p:nvSpPr>
        <p:spPr>
          <a:xfrm>
            <a:off x="296575" y="1620700"/>
            <a:ext cx="3310800" cy="1230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700">
                <a:solidFill>
                  <a:schemeClr val="lt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 Студенты могут участвовать в реальных проектах, например, в разработке рекомендательных моделей и анализе клиентов.</a:t>
            </a:r>
            <a:endParaRPr sz="1600"/>
          </a:p>
        </p:txBody>
      </p:sp>
      <p:pic>
        <p:nvPicPr>
          <p:cNvPr id="84" name="Google Shape;84;p15"/>
          <p:cNvPicPr preferRelativeResize="0"/>
          <p:nvPr/>
        </p:nvPicPr>
        <p:blipFill rotWithShape="1">
          <a:blip r:embed="rId3">
            <a:alphaModFix/>
          </a:blip>
          <a:srcRect b="0" l="0" r="1845" t="0"/>
          <a:stretch/>
        </p:blipFill>
        <p:spPr>
          <a:xfrm>
            <a:off x="4936250" y="415000"/>
            <a:ext cx="3651776" cy="2575650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85725">
              <a:srgbClr val="000000">
                <a:alpha val="50000"/>
              </a:srgbClr>
            </a:outerShdw>
          </a:effectLst>
        </p:spPr>
      </p:pic>
      <p:sp>
        <p:nvSpPr>
          <p:cNvPr id="85" name="Google Shape;85;p15"/>
          <p:cNvSpPr txBox="1"/>
          <p:nvPr>
            <p:ph type="title"/>
          </p:nvPr>
        </p:nvSpPr>
        <p:spPr>
          <a:xfrm>
            <a:off x="296575" y="168450"/>
            <a:ext cx="3706500" cy="131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EB Garamond SemiBold"/>
                <a:ea typeface="EB Garamond SemiBold"/>
                <a:cs typeface="EB Garamond SemiBold"/>
                <a:sym typeface="EB Garamond SemiBold"/>
              </a:rPr>
              <a:t>Преимущества дуального обучения:</a:t>
            </a:r>
            <a:endParaRPr sz="2400"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sp>
        <p:nvSpPr>
          <p:cNvPr id="86" name="Google Shape;86;p15"/>
          <p:cNvSpPr txBox="1"/>
          <p:nvPr/>
        </p:nvSpPr>
        <p:spPr>
          <a:xfrm>
            <a:off x="5733425" y="3479425"/>
            <a:ext cx="3075600" cy="11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Как достичь: Включать реальные кейсы из банка в учебную программу, организовывать практические занятия совместно с компанией. </a:t>
            </a:r>
            <a:endParaRPr>
              <a:solidFill>
                <a:schemeClr val="dk1"/>
              </a:solidFill>
            </a:endParaRPr>
          </a:p>
        </p:txBody>
      </p:sp>
      <p:pic>
        <p:nvPicPr>
          <p:cNvPr id="87" name="Google Shape;87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3150" y="3656125"/>
            <a:ext cx="790175" cy="79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6"/>
          <p:cNvSpPr txBox="1"/>
          <p:nvPr>
            <p:ph idx="1" type="body"/>
          </p:nvPr>
        </p:nvSpPr>
        <p:spPr>
          <a:xfrm>
            <a:off x="66625" y="1562700"/>
            <a:ext cx="4166400" cy="1625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700">
                <a:solidFill>
                  <a:schemeClr val="lt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Учеба совмещается с решением конкретных задач, что помогает понять, как применять алгоритмы и аналитические методы в реальных условиях.</a:t>
            </a:r>
            <a:endParaRPr sz="1700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pic>
        <p:nvPicPr>
          <p:cNvPr id="93" name="Google Shape;93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29350" y="440000"/>
            <a:ext cx="3574149" cy="2329574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85725">
              <a:srgbClr val="000000">
                <a:alpha val="50000"/>
              </a:srgbClr>
            </a:outerShdw>
          </a:effectLst>
        </p:spPr>
      </p:pic>
      <p:sp>
        <p:nvSpPr>
          <p:cNvPr id="94" name="Google Shape;94;p16"/>
          <p:cNvSpPr txBox="1"/>
          <p:nvPr>
            <p:ph type="title"/>
          </p:nvPr>
        </p:nvSpPr>
        <p:spPr>
          <a:xfrm>
            <a:off x="296575" y="168450"/>
            <a:ext cx="3706500" cy="131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EB Garamond SemiBold"/>
                <a:ea typeface="EB Garamond SemiBold"/>
                <a:cs typeface="EB Garamond SemiBold"/>
                <a:sym typeface="EB Garamond SemiBold"/>
              </a:rPr>
              <a:t>Преимущества дуального обучения:</a:t>
            </a:r>
            <a:endParaRPr sz="2400"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pic>
        <p:nvPicPr>
          <p:cNvPr id="95" name="Google Shape;95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3150" y="3656125"/>
            <a:ext cx="790175" cy="790175"/>
          </a:xfrm>
          <a:prstGeom prst="rect">
            <a:avLst/>
          </a:prstGeom>
          <a:noFill/>
          <a:ln>
            <a:noFill/>
          </a:ln>
        </p:spPr>
      </p:pic>
      <p:sp>
        <p:nvSpPr>
          <p:cNvPr id="96" name="Google Shape;96;p16"/>
          <p:cNvSpPr txBox="1"/>
          <p:nvPr/>
        </p:nvSpPr>
        <p:spPr>
          <a:xfrm>
            <a:off x="5733425" y="3479425"/>
            <a:ext cx="3075600" cy="11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Как достичь: Проводить воркшопы, совместные проекты и семинары, где студенты работают над реальными данными и проблемами банка.</a:t>
            </a:r>
            <a:endParaRPr>
              <a:solidFill>
                <a:schemeClr val="dk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7"/>
          <p:cNvSpPr txBox="1"/>
          <p:nvPr>
            <p:ph idx="1" type="body"/>
          </p:nvPr>
        </p:nvSpPr>
        <p:spPr>
          <a:xfrm>
            <a:off x="66625" y="1756900"/>
            <a:ext cx="4166400" cy="137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700">
                <a:solidFill>
                  <a:schemeClr val="lt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Выпускники, участвующие в дуальном обучении, лучше понимают бизнес-процессы и быстрее встраиваются в рабочую среду.</a:t>
            </a:r>
            <a:endParaRPr sz="1700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pic>
        <p:nvPicPr>
          <p:cNvPr id="102" name="Google Shape;10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62050" y="331375"/>
            <a:ext cx="3560901" cy="2634150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85725">
              <a:srgbClr val="000000">
                <a:alpha val="50000"/>
              </a:srgbClr>
            </a:outerShdw>
          </a:effectLst>
        </p:spPr>
      </p:pic>
      <p:sp>
        <p:nvSpPr>
          <p:cNvPr id="103" name="Google Shape;103;p17"/>
          <p:cNvSpPr txBox="1"/>
          <p:nvPr>
            <p:ph type="title"/>
          </p:nvPr>
        </p:nvSpPr>
        <p:spPr>
          <a:xfrm>
            <a:off x="296575" y="168450"/>
            <a:ext cx="3706500" cy="131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EB Garamond SemiBold"/>
                <a:ea typeface="EB Garamond SemiBold"/>
                <a:cs typeface="EB Garamond SemiBold"/>
                <a:sym typeface="EB Garamond SemiBold"/>
              </a:rPr>
              <a:t>Преимущества дуального обучения:</a:t>
            </a:r>
            <a:endParaRPr sz="2400"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pic>
        <p:nvPicPr>
          <p:cNvPr id="104" name="Google Shape;104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3150" y="3656125"/>
            <a:ext cx="790175" cy="790175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p17"/>
          <p:cNvSpPr txBox="1"/>
          <p:nvPr/>
        </p:nvSpPr>
        <p:spPr>
          <a:xfrm>
            <a:off x="5733425" y="3479425"/>
            <a:ext cx="3075600" cy="1143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Как достичь: </a:t>
            </a:r>
            <a:r>
              <a:rPr lang="ru">
                <a:solidFill>
                  <a:schemeClr val="dk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Интегрировать бизнес-кейсы и задачи банка в учебный процесс, обеспечивать обратную связь от практиков.</a:t>
            </a:r>
            <a:endParaRPr>
              <a:solidFill>
                <a:schemeClr val="dk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18"/>
          <p:cNvSpPr txBox="1"/>
          <p:nvPr>
            <p:ph idx="1" type="body"/>
          </p:nvPr>
        </p:nvSpPr>
        <p:spPr>
          <a:xfrm>
            <a:off x="66625" y="1390300"/>
            <a:ext cx="4166400" cy="1902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700">
                <a:solidFill>
                  <a:schemeClr val="lt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Инновационные форматы: хакатоны нового поколения</a:t>
            </a:r>
            <a:endParaRPr sz="1700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700">
                <a:solidFill>
                  <a:schemeClr val="lt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 Концепция: Организация хакатонов, ориентированных на глубокое погружение в проблему, где участникам дается больше времени для разработки решения.</a:t>
            </a:r>
            <a:endParaRPr sz="1700">
              <a:solidFill>
                <a:schemeClr val="lt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/>
          </a:p>
        </p:txBody>
      </p:sp>
      <p:pic>
        <p:nvPicPr>
          <p:cNvPr id="111" name="Google Shape;11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50400" y="413525"/>
            <a:ext cx="3520125" cy="2588774"/>
          </a:xfrm>
          <a:prstGeom prst="rect">
            <a:avLst/>
          </a:prstGeom>
          <a:noFill/>
          <a:ln>
            <a:noFill/>
          </a:ln>
          <a:effectLst>
            <a:outerShdw blurRad="385763" rotWithShape="0" algn="bl" dir="5400000" dist="85725">
              <a:srgbClr val="000000">
                <a:alpha val="50000"/>
              </a:srgbClr>
            </a:outerShdw>
          </a:effectLst>
        </p:spPr>
      </p:pic>
      <p:sp>
        <p:nvSpPr>
          <p:cNvPr id="112" name="Google Shape;112;p18"/>
          <p:cNvSpPr txBox="1"/>
          <p:nvPr>
            <p:ph type="title"/>
          </p:nvPr>
        </p:nvSpPr>
        <p:spPr>
          <a:xfrm>
            <a:off x="296575" y="168450"/>
            <a:ext cx="3706500" cy="1310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EB Garamond SemiBold"/>
                <a:ea typeface="EB Garamond SemiBold"/>
                <a:cs typeface="EB Garamond SemiBold"/>
                <a:sym typeface="EB Garamond SemiBold"/>
              </a:rPr>
              <a:t>Преимущества дуального обучения:</a:t>
            </a:r>
            <a:endParaRPr sz="2400">
              <a:latin typeface="EB Garamond SemiBold"/>
              <a:ea typeface="EB Garamond SemiBold"/>
              <a:cs typeface="EB Garamond SemiBold"/>
              <a:sym typeface="EB Garamond SemiBold"/>
            </a:endParaRPr>
          </a:p>
        </p:txBody>
      </p:sp>
      <p:pic>
        <p:nvPicPr>
          <p:cNvPr id="113" name="Google Shape;113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843150" y="3656125"/>
            <a:ext cx="790175" cy="790175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p18"/>
          <p:cNvSpPr txBox="1"/>
          <p:nvPr/>
        </p:nvSpPr>
        <p:spPr>
          <a:xfrm>
            <a:off x="5721800" y="3351425"/>
            <a:ext cx="3296700" cy="139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>
                <a:solidFill>
                  <a:schemeClr val="dk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Как достичь: у</a:t>
            </a:r>
            <a:r>
              <a:rPr lang="ru">
                <a:solidFill>
                  <a:schemeClr val="dk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величить длительность хакатона, предлагать задачи с разработкой MVP, привлекать наставников и экспертов, структурировать задания для комплексных решений.</a:t>
            </a:r>
            <a:endParaRPr>
              <a:solidFill>
                <a:schemeClr val="dk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19"/>
          <p:cNvSpPr txBox="1"/>
          <p:nvPr>
            <p:ph type="title"/>
          </p:nvPr>
        </p:nvSpPr>
        <p:spPr>
          <a:xfrm>
            <a:off x="311700" y="316150"/>
            <a:ext cx="5488800" cy="623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2400">
                <a:latin typeface="EB Garamond Medium"/>
                <a:ea typeface="EB Garamond Medium"/>
                <a:cs typeface="EB Garamond Medium"/>
                <a:sym typeface="EB Garamond Medium"/>
              </a:rPr>
              <a:t>Типичные сложности и пути их решения:</a:t>
            </a:r>
            <a:endParaRPr sz="2400"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sp>
        <p:nvSpPr>
          <p:cNvPr id="120" name="Google Shape;120;p19"/>
          <p:cNvSpPr txBox="1"/>
          <p:nvPr>
            <p:ph idx="1" type="body"/>
          </p:nvPr>
        </p:nvSpPr>
        <p:spPr>
          <a:xfrm>
            <a:off x="85350" y="1600000"/>
            <a:ext cx="2162700" cy="1734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Координация учебного процесса и работы компании</a:t>
            </a:r>
            <a:endParaRPr sz="1100">
              <a:solidFill>
                <a:schemeClr val="dk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100">
              <a:solidFill>
                <a:schemeClr val="dk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" sz="1100">
                <a:solidFill>
                  <a:schemeClr val="dk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Разные ритмы работы создают трудности в планировании.</a:t>
            </a:r>
            <a:endParaRPr sz="1100">
              <a:solidFill>
                <a:schemeClr val="dk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Четкое расписание, </a:t>
            </a:r>
            <a:endParaRPr sz="1100">
              <a:solidFill>
                <a:schemeClr val="dk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EB Garamond Medium"/>
                <a:ea typeface="EB Garamond Medium"/>
                <a:cs typeface="EB Garamond Medium"/>
                <a:sym typeface="EB Garamond Medium"/>
              </a:rPr>
              <a:t>Регулярные встречи </a:t>
            </a:r>
            <a:endParaRPr sz="1100">
              <a:solidFill>
                <a:schemeClr val="dk1"/>
              </a:solidFill>
              <a:latin typeface="EB Garamond Medium"/>
              <a:ea typeface="EB Garamond Medium"/>
              <a:cs typeface="EB Garamond Medium"/>
              <a:sym typeface="EB Garamond Medium"/>
            </a:endParaRPr>
          </a:p>
        </p:txBody>
      </p:sp>
      <p:pic>
        <p:nvPicPr>
          <p:cNvPr id="121" name="Google Shape;12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6575" y="3524875"/>
            <a:ext cx="1433825" cy="14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39863" y="3524875"/>
            <a:ext cx="1372285" cy="14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771600" y="3524875"/>
            <a:ext cx="1433825" cy="1433825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19"/>
          <p:cNvSpPr txBox="1"/>
          <p:nvPr/>
        </p:nvSpPr>
        <p:spPr>
          <a:xfrm>
            <a:off x="2874100" y="1511500"/>
            <a:ext cx="2475600" cy="1911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Ограниченность ресурсов и времени </a:t>
            </a:r>
            <a:endParaRPr sz="11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Аналитические проекты требуют вычислительных ресурсов и времени.</a:t>
            </a:r>
            <a:endParaRPr sz="11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 </a:t>
            </a:r>
            <a:endParaRPr sz="11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Облачные решения  для анализа данных, адаптировать задачи под учебный период, разбивать большие проекты на этапы с промежуточными результатами.</a:t>
            </a:r>
            <a:endParaRPr sz="1100">
              <a:latin typeface="EB Garamond"/>
              <a:ea typeface="EB Garamond"/>
              <a:cs typeface="EB Garamond"/>
              <a:sym typeface="EB Garamond"/>
            </a:endParaRPr>
          </a:p>
        </p:txBody>
      </p:sp>
      <p:sp>
        <p:nvSpPr>
          <p:cNvPr id="125" name="Google Shape;125;p19"/>
          <p:cNvSpPr txBox="1"/>
          <p:nvPr/>
        </p:nvSpPr>
        <p:spPr>
          <a:xfrm>
            <a:off x="5975750" y="1511500"/>
            <a:ext cx="3000000" cy="210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Н</a:t>
            </a:r>
            <a:r>
              <a:rPr lang="ru" sz="11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едостаточное погружение в проблему при кратковременных форматах</a:t>
            </a:r>
            <a:endParaRPr sz="11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Краткие хакатоны могут не дать возможности глубоко проработать тему.</a:t>
            </a:r>
            <a:endParaRPr sz="11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1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ru" sz="1100">
                <a:solidFill>
                  <a:schemeClr val="dk1"/>
                </a:solidFill>
                <a:latin typeface="EB Garamond"/>
                <a:ea typeface="EB Garamond"/>
                <a:cs typeface="EB Garamond"/>
                <a:sym typeface="EB Garamond"/>
              </a:rPr>
              <a:t>Расширенные форматы хакатонов, этапы предварительной подготовки, лучшее понимание контекста задачи и больше времени для полноценного MVP.</a:t>
            </a:r>
            <a:endParaRPr sz="1100">
              <a:solidFill>
                <a:schemeClr val="dk1"/>
              </a:solidFill>
              <a:latin typeface="EB Garamond"/>
              <a:ea typeface="EB Garamond"/>
              <a:cs typeface="EB Garamond"/>
              <a:sym typeface="EB Garamond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Paradigm">
  <a:themeElements>
    <a:clrScheme name="Paradigm">
      <a:dk1>
        <a:srgbClr val="31394D"/>
      </a:dk1>
      <a:lt1>
        <a:srgbClr val="FFFFFF"/>
      </a:lt1>
      <a:dk2>
        <a:srgbClr val="666666"/>
      </a:dk2>
      <a:lt2>
        <a:srgbClr val="626B73"/>
      </a:lt2>
      <a:accent1>
        <a:srgbClr val="002F4A"/>
      </a:accent1>
      <a:accent2>
        <a:srgbClr val="D9C4B1"/>
      </a:accent2>
      <a:accent3>
        <a:srgbClr val="EDE3DA"/>
      </a:accent3>
      <a:accent4>
        <a:srgbClr val="B85741"/>
      </a:accent4>
      <a:accent5>
        <a:srgbClr val="009384"/>
      </a:accent5>
      <a:accent6>
        <a:srgbClr val="D0F6FF"/>
      </a:accent6>
      <a:hlink>
        <a:srgbClr val="009384"/>
      </a:hlink>
      <a:folHlink>
        <a:srgbClr val="00938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FE9AED4AFF95C444BE6683AD457FB4C2" ma:contentTypeVersion="12" ma:contentTypeDescription="Создание документа." ma:contentTypeScope="" ma:versionID="3449a38386be4877b5290b3354a8506a">
  <xsd:schema xmlns:xsd="http://www.w3.org/2001/XMLSchema" xmlns:xs="http://www.w3.org/2001/XMLSchema" xmlns:p="http://schemas.microsoft.com/office/2006/metadata/properties" xmlns:ns2="6f62f1d2-3892-446e-8a70-515885b3d563" xmlns:ns3="57e7b214-5d5e-4b63-ae29-98bc4427786f" targetNamespace="http://schemas.microsoft.com/office/2006/metadata/properties" ma:root="true" ma:fieldsID="b706186b50ec193594a63d5cd623c9eb" ns2:_="" ns3:_="">
    <xsd:import namespace="6f62f1d2-3892-446e-8a70-515885b3d563"/>
    <xsd:import namespace="57e7b214-5d5e-4b63-ae29-98bc4427786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f62f1d2-3892-446e-8a70-515885b3d56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Теги изображений" ma:readOnly="false" ma:fieldId="{5cf76f15-5ced-4ddc-b409-7134ff3c332f}" ma:taxonomyMulti="true" ma:sspId="c62bc966-b589-40ab-a28f-0cd1435a2eb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e7b214-5d5e-4b63-ae29-98bc4427786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73cd26c-c689-469d-8816-0668c688fe31}" ma:internalName="TaxCatchAll" ma:showField="CatchAllData" ma:web="57e7b214-5d5e-4b63-ae29-98bc4427786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7e7b214-5d5e-4b63-ae29-98bc4427786f" xsi:nil="true"/>
    <lcf76f155ced4ddcb4097134ff3c332f xmlns="6f62f1d2-3892-446e-8a70-515885b3d563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AABFDA37-05EB-4E27-83BA-3CE586162571}"/>
</file>

<file path=customXml/itemProps2.xml><?xml version="1.0" encoding="utf-8"?>
<ds:datastoreItem xmlns:ds="http://schemas.openxmlformats.org/officeDocument/2006/customXml" ds:itemID="{AF0FCF1F-9014-40BD-81C5-6F8EFE779D92}"/>
</file>

<file path=customXml/itemProps3.xml><?xml version="1.0" encoding="utf-8"?>
<ds:datastoreItem xmlns:ds="http://schemas.openxmlformats.org/officeDocument/2006/customXml" ds:itemID="{87E08797-5EB4-42F3-AF3D-F9EB627D8281}"/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0x010100FE9AED4AFF95C444BE6683AD457FB4C2</vt:lpwstr>
  </property>
</Properties>
</file>